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9" r:id="rId4"/>
    <p:sldId id="290" r:id="rId5"/>
    <p:sldId id="291" r:id="rId6"/>
    <p:sldId id="292" r:id="rId7"/>
    <p:sldId id="313" r:id="rId8"/>
    <p:sldId id="314" r:id="rId9"/>
    <p:sldId id="258" r:id="rId10"/>
    <p:sldId id="259" r:id="rId11"/>
    <p:sldId id="260" r:id="rId12"/>
    <p:sldId id="295" r:id="rId13"/>
    <p:sldId id="297" r:id="rId14"/>
    <p:sldId id="298" r:id="rId15"/>
    <p:sldId id="299" r:id="rId16"/>
    <p:sldId id="300" r:id="rId17"/>
    <p:sldId id="312" r:id="rId18"/>
    <p:sldId id="307" r:id="rId19"/>
    <p:sldId id="310" r:id="rId20"/>
    <p:sldId id="311" r:id="rId21"/>
    <p:sldId id="262" r:id="rId22"/>
    <p:sldId id="273" r:id="rId23"/>
    <p:sldId id="277" r:id="rId24"/>
    <p:sldId id="278" r:id="rId25"/>
    <p:sldId id="281" r:id="rId26"/>
    <p:sldId id="282" r:id="rId27"/>
    <p:sldId id="293" r:id="rId28"/>
    <p:sldId id="294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DFA4-1691-4658-9A8F-3494163D848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7613" t="30208" r="10761" b="12500"/>
          <a:stretch>
            <a:fillRect/>
          </a:stretch>
        </p:blipFill>
        <p:spPr bwMode="auto">
          <a:xfrm>
            <a:off x="3505200" y="1142999"/>
            <a:ext cx="5334000" cy="543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267200" cy="58673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ograničavači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bočnih</a:t>
            </a:r>
            <a:r>
              <a:rPr lang="en-US" dirty="0"/>
              <a:t> </a:t>
            </a:r>
            <a:r>
              <a:rPr lang="en-US" dirty="0" err="1"/>
              <a:t>trana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rastop</a:t>
            </a:r>
            <a:r>
              <a:rPr lang="en-US" dirty="0"/>
              <a:t> ne bi </a:t>
            </a:r>
            <a:r>
              <a:rPr lang="en-US" dirty="0" err="1"/>
              <a:t>iscureo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15-30x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utrošak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EPP</a:t>
            </a:r>
          </a:p>
          <a:p>
            <a:pPr>
              <a:buFontTx/>
              <a:buChar char="-"/>
            </a:pP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vertikalni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Obavezna</a:t>
            </a:r>
            <a:r>
              <a:rPr lang="en-US" dirty="0"/>
              <a:t> </a:t>
            </a:r>
            <a:r>
              <a:rPr lang="en-US" dirty="0" err="1"/>
              <a:t>normalizacija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nepovoljne</a:t>
            </a:r>
            <a:r>
              <a:rPr lang="en-US" dirty="0"/>
              <a:t> </a:t>
            </a:r>
            <a:r>
              <a:rPr lang="en-US" dirty="0" err="1"/>
              <a:t>livene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egzotermna</a:t>
            </a:r>
            <a:r>
              <a:rPr lang="en-US" dirty="0"/>
              <a:t> </a:t>
            </a:r>
            <a:r>
              <a:rPr lang="en-US" dirty="0" err="1"/>
              <a:t>reakcija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fero-feri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(Fe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)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formuli</a:t>
            </a:r>
            <a:r>
              <a:rPr lang="en-US" dirty="0"/>
              <a:t> (</a:t>
            </a:r>
            <a:r>
              <a:rPr lang="en-US" dirty="0" err="1"/>
              <a:t>inicijacija</a:t>
            </a:r>
            <a:r>
              <a:rPr lang="en-US" dirty="0"/>
              <a:t> </a:t>
            </a:r>
            <a:r>
              <a:rPr lang="en-US" dirty="0" err="1"/>
              <a:t>zagrevanjem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1150</a:t>
            </a:r>
            <a:r>
              <a:rPr lang="en-US" baseline="30000" dirty="0"/>
              <a:t>o</a:t>
            </a:r>
            <a:r>
              <a:rPr lang="en-US" dirty="0"/>
              <a:t>C):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u="sng" dirty="0" err="1"/>
              <a:t>Uz</a:t>
            </a:r>
            <a:r>
              <a:rPr lang="en-US" u="sng" dirty="0"/>
              <a:t> </a:t>
            </a:r>
            <a:r>
              <a:rPr lang="en-US" u="sng" dirty="0" err="1"/>
              <a:t>pritisak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prvo</a:t>
            </a:r>
            <a:r>
              <a:rPr lang="en-US" dirty="0"/>
              <a:t> se </a:t>
            </a:r>
            <a:r>
              <a:rPr lang="en-US" dirty="0" err="1"/>
              <a:t>sipa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 err="1"/>
              <a:t>troska</a:t>
            </a:r>
            <a:r>
              <a:rPr lang="en-US" dirty="0"/>
              <a:t>, a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tečni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metal,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razmaka</a:t>
            </a:r>
            <a:r>
              <a:rPr lang="en-US" dirty="0"/>
              <a:t>, </a:t>
            </a:r>
            <a:r>
              <a:rPr lang="en-US" dirty="0" err="1"/>
              <a:t>posle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osn.mat.</a:t>
            </a:r>
          </a:p>
          <a:p>
            <a:pPr marL="514350" indent="-514350">
              <a:buNone/>
            </a:pPr>
            <a:r>
              <a:rPr lang="en-US" u="sng" dirty="0" err="1"/>
              <a:t>Uz</a:t>
            </a:r>
            <a:r>
              <a:rPr lang="en-US" u="sng" dirty="0"/>
              <a:t> </a:t>
            </a:r>
            <a:r>
              <a:rPr lang="en-US" u="sng" dirty="0" err="1"/>
              <a:t>topljenje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prvo</a:t>
            </a:r>
            <a:r>
              <a:rPr lang="en-US" dirty="0"/>
              <a:t> se </a:t>
            </a:r>
            <a:r>
              <a:rPr lang="en-US" dirty="0" err="1"/>
              <a:t>kroz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 err="1"/>
              <a:t>dno</a:t>
            </a:r>
            <a:r>
              <a:rPr lang="en-US" dirty="0"/>
              <a:t> </a:t>
            </a:r>
            <a:r>
              <a:rPr lang="en-US" dirty="0" err="1"/>
              <a:t>sipa</a:t>
            </a:r>
            <a:r>
              <a:rPr lang="en-US" dirty="0"/>
              <a:t> </a:t>
            </a:r>
            <a:r>
              <a:rPr lang="en-US" dirty="0" err="1"/>
              <a:t>tečni</a:t>
            </a:r>
            <a:r>
              <a:rPr lang="en-US" dirty="0"/>
              <a:t> metal, a </a:t>
            </a:r>
          </a:p>
          <a:p>
            <a:pPr marL="514350" indent="-514350">
              <a:buNone/>
            </a:pP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troska</a:t>
            </a:r>
            <a:r>
              <a:rPr lang="en-US" dirty="0"/>
              <a:t>), osn.mat </a:t>
            </a:r>
            <a:r>
              <a:rPr lang="en-US" dirty="0" err="1"/>
              <a:t>sa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10-12 mm </a:t>
            </a:r>
            <a:r>
              <a:rPr lang="en-US" dirty="0" err="1"/>
              <a:t>razmaka</a:t>
            </a:r>
            <a:r>
              <a:rPr lang="en-US" dirty="0"/>
              <a:t>, 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b="1" dirty="0"/>
              <a:t>*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šine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Aluminotermitsko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886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b="10897"/>
          <a:stretch>
            <a:fillRect/>
          </a:stretch>
        </p:blipFill>
        <p:spPr bwMode="auto">
          <a:xfrm>
            <a:off x="4279261" y="2438401"/>
            <a:ext cx="48647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el.lučno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rotirajućim</a:t>
            </a:r>
            <a:r>
              <a:rPr lang="en-US" dirty="0"/>
              <a:t> </a:t>
            </a:r>
            <a:r>
              <a:rPr lang="en-US" dirty="0" err="1"/>
              <a:t>lukom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Luk</a:t>
            </a:r>
            <a:r>
              <a:rPr lang="en-US" dirty="0"/>
              <a:t> se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zavaruju</a:t>
            </a:r>
            <a:r>
              <a:rPr lang="en-US" dirty="0"/>
              <a:t>, a </a:t>
            </a:r>
            <a:r>
              <a:rPr lang="en-US" dirty="0" err="1"/>
              <a:t>rotira</a:t>
            </a:r>
            <a:r>
              <a:rPr lang="en-US" dirty="0"/>
              <a:t> pod </a:t>
            </a:r>
            <a:r>
              <a:rPr lang="en-US" dirty="0" err="1"/>
              <a:t>dejstvom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u </a:t>
            </a:r>
            <a:r>
              <a:rPr lang="en-US" dirty="0" err="1"/>
              <a:t>namotajima</a:t>
            </a:r>
            <a:r>
              <a:rPr lang="en-US" dirty="0"/>
              <a:t> (2).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70" t="29167" r="18594" b="19792"/>
          <a:stretch>
            <a:fillRect/>
          </a:stretch>
        </p:blipFill>
        <p:spPr bwMode="auto">
          <a:xfrm>
            <a:off x="1066800" y="3222771"/>
            <a:ext cx="7239000" cy="32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2667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Bez</a:t>
            </a:r>
            <a:r>
              <a:rPr lang="en-US" sz="2400" u="sng" dirty="0"/>
              <a:t> </a:t>
            </a:r>
            <a:r>
              <a:rPr lang="en-US" sz="2400" u="sng" dirty="0" err="1"/>
              <a:t>topljenja</a:t>
            </a:r>
            <a:r>
              <a:rPr lang="en-US" sz="2400" u="sng" dirty="0"/>
              <a:t> – </a:t>
            </a:r>
            <a:r>
              <a:rPr lang="en-US" sz="2400" u="sng" dirty="0" err="1"/>
              <a:t>dejstvo</a:t>
            </a:r>
            <a:r>
              <a:rPr lang="en-US" sz="2400" u="sng" dirty="0"/>
              <a:t> </a:t>
            </a:r>
            <a:r>
              <a:rPr lang="en-US" sz="2400" u="sng" dirty="0" err="1"/>
              <a:t>pritiska</a:t>
            </a:r>
            <a:r>
              <a:rPr lang="en-US" sz="2400" u="sng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743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Sa </a:t>
            </a:r>
            <a:r>
              <a:rPr lang="en-US" sz="2400" u="sng" dirty="0" err="1"/>
              <a:t>topljenjem</a:t>
            </a:r>
            <a:r>
              <a:rPr lang="en-US" sz="2400" u="sng" dirty="0"/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324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Zaštita</a:t>
            </a:r>
            <a:r>
              <a:rPr lang="en-US" sz="2800" dirty="0"/>
              <a:t>: Ar+CO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trenjem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Trenje se koristi i za obezbeđenje pritiska i povišene temperature.</a:t>
            </a:r>
          </a:p>
          <a:p>
            <a:r>
              <a:rPr lang="sr-Latn-CS" dirty="0"/>
              <a:t>Dovoljna je temperatura od oko 0,8T</a:t>
            </a:r>
            <a:r>
              <a:rPr lang="sr-Latn-CS" baseline="-25000" dirty="0"/>
              <a:t>topljenja</a:t>
            </a:r>
            <a:r>
              <a:rPr lang="sr-Latn-CS" dirty="0"/>
              <a:t>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sr-Latn-CS" dirty="0"/>
              <a:t>je materijal razmekšan.</a:t>
            </a:r>
          </a:p>
          <a:p>
            <a:endParaRPr lang="sr-Latn-CS" dirty="0"/>
          </a:p>
          <a:p>
            <a:r>
              <a:rPr lang="sr-Latn-CS" dirty="0"/>
              <a:t>Postoje dva postupka:</a:t>
            </a:r>
          </a:p>
          <a:p>
            <a:pPr>
              <a:buNone/>
            </a:pPr>
            <a:r>
              <a:rPr lang="sr-Latn-CS" dirty="0"/>
              <a:t>1. Konvencionalno zavarivanje trenjem</a:t>
            </a:r>
          </a:p>
          <a:p>
            <a:pPr>
              <a:buNone/>
            </a:pPr>
            <a:r>
              <a:rPr lang="sr-Latn-CS" dirty="0"/>
              <a:t>2. Zavarivanje trenjem sa mešanjem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Konvencionalno zavarivanje trenjem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Koristi se međusobno rotaciono kretanje osnovnog materijala (500-1500 o/min) uz aksijalni pritisak.</a:t>
            </a:r>
          </a:p>
          <a:p>
            <a:r>
              <a:rPr lang="sr-Latn-CS" dirty="0"/>
              <a:t>Postoje dve aksijalne sile: F</a:t>
            </a:r>
            <a:r>
              <a:rPr lang="sr-Latn-CS" baseline="-25000" dirty="0"/>
              <a:t>1</a:t>
            </a:r>
            <a:r>
              <a:rPr lang="sr-Latn-CS" dirty="0"/>
              <a:t> koja uz rotaciju izaziva zagrevanje i F</a:t>
            </a:r>
            <a:r>
              <a:rPr lang="sr-Latn-CS" baseline="-25000" dirty="0"/>
              <a:t>2</a:t>
            </a:r>
            <a:r>
              <a:rPr lang="sr-Latn-CS" dirty="0"/>
              <a:t> koja vrši dodatni pritisak i zavarivanje.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5662" y="4648148"/>
            <a:ext cx="4257033" cy="17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146823" y="6379101"/>
            <a:ext cx="2346206" cy="4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84560"/>
            <a:ext cx="3048000" cy="26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sr-Latn-CS" u="sng" dirty="0"/>
              <a:t>Primena i specifičnosti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Mogućnost zavarivanja različitih vrsta čelika, leg.Cu, Al, kao i ostvarivanje raznorodnih spojeva: leg.Al sa Cu, brzorezni čelik sa ugljeni</a:t>
            </a:r>
            <a:r>
              <a:rPr lang="en-US" dirty="0"/>
              <a:t>č</a:t>
            </a:r>
            <a:r>
              <a:rPr lang="sr-Latn-CS" dirty="0"/>
              <a:t>nim čelikom,...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ventili</a:t>
            </a:r>
            <a:r>
              <a:rPr lang="en-US" dirty="0"/>
              <a:t>)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Visoka produktivnost</a:t>
            </a:r>
          </a:p>
          <a:p>
            <a:pPr>
              <a:buFontTx/>
              <a:buChar char="-"/>
            </a:pPr>
            <a:r>
              <a:rPr lang="sr-Latn-CS" dirty="0"/>
              <a:t>Ograničenje u obliku radnog predmeta</a:t>
            </a:r>
            <a:r>
              <a:rPr lang="en-US" dirty="0"/>
              <a:t>: </a:t>
            </a:r>
            <a:r>
              <a:rPr lang="en-US" dirty="0" err="1"/>
              <a:t>jednostavni</a:t>
            </a:r>
            <a:r>
              <a:rPr lang="en-US" dirty="0"/>
              <a:t> </a:t>
            </a:r>
            <a:r>
              <a:rPr lang="en-US" dirty="0" err="1"/>
              <a:t>preseci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osno</a:t>
            </a:r>
            <a:r>
              <a:rPr lang="en-US" dirty="0"/>
              <a:t> </a:t>
            </a:r>
            <a:r>
              <a:rPr lang="en-US" dirty="0" err="1"/>
              <a:t>simetričan</a:t>
            </a:r>
            <a:r>
              <a:rPr lang="en-US" dirty="0"/>
              <a:t>, ne </a:t>
            </a:r>
            <a:r>
              <a:rPr lang="en-US" dirty="0" err="1"/>
              <a:t>predugi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uvijanja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izvijanja</a:t>
            </a:r>
            <a:endParaRPr lang="sr-Latn-CS" dirty="0"/>
          </a:p>
          <a:p>
            <a:pPr>
              <a:buFontTx/>
              <a:buChar char="-"/>
            </a:pP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ZTM je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alatom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zagreva</a:t>
            </a:r>
            <a:r>
              <a:rPr lang="en-US" dirty="0"/>
              <a:t> (</a:t>
            </a:r>
            <a:r>
              <a:rPr lang="en-US" dirty="0" err="1"/>
              <a:t>razmekšava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/>
              <a:t>Zavarivanje trenjem sa mešanjem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64779" y="2667000"/>
            <a:ext cx="3579221" cy="4191000"/>
            <a:chOff x="1447800" y="228600"/>
            <a:chExt cx="6703421" cy="6096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457200"/>
              <a:ext cx="56388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>
            <a:xfrm>
              <a:off x="1447800" y="4038600"/>
              <a:ext cx="2667000" cy="1524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dirty="0">
                  <a:solidFill>
                    <a:sysClr val="windowText" lastClr="000000"/>
                  </a:solidFill>
                </a:rPr>
                <a:t>Izlazna rupa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33600" y="228600"/>
              <a:ext cx="2667000" cy="1524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solidFill>
                    <a:sysClr val="windowText" lastClr="000000"/>
                  </a:solidFill>
                </a:rPr>
                <a:t>Popunjena ulazna </a:t>
              </a:r>
              <a:r>
                <a:rPr lang="sr-Latn-CS" sz="1400" dirty="0">
                  <a:solidFill>
                    <a:sysClr val="windowText" lastClr="000000"/>
                  </a:solidFill>
                </a:rPr>
                <a:t>rupa</a:t>
              </a:r>
              <a:endParaRPr lang="sr-Latn-CS" sz="3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580212">
              <a:off x="5361763" y="1634150"/>
              <a:ext cx="2751217" cy="28276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dirty="0">
                  <a:solidFill>
                    <a:sysClr val="windowText" lastClr="000000"/>
                  </a:solidFill>
                </a:rPr>
                <a:t>Smer zavari-vanja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Uticajni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Geomatrija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(</a:t>
            </a:r>
            <a:r>
              <a:rPr lang="en-US" dirty="0" err="1"/>
              <a:t>trna</a:t>
            </a:r>
            <a:r>
              <a:rPr lang="en-US" dirty="0"/>
              <a:t>, </a:t>
            </a:r>
            <a:r>
              <a:rPr lang="en-US" dirty="0" err="1"/>
              <a:t>ramena</a:t>
            </a:r>
            <a:r>
              <a:rPr lang="en-US" dirty="0"/>
              <a:t>, </a:t>
            </a:r>
            <a:r>
              <a:rPr lang="en-US" dirty="0" err="1"/>
              <a:t>nagib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alata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764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95586"/>
            <a:ext cx="4953000" cy="15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086600" y="2133600"/>
            <a:ext cx="1828800" cy="2590800"/>
            <a:chOff x="5029200" y="1752600"/>
            <a:chExt cx="4114800" cy="464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17526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41910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029200" y="39624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1400" y="40386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sr-Latn-CS" sz="3600" dirty="0"/>
              <a:t>Mikrostruktura zavarenog spoja</a:t>
            </a:r>
            <a:r>
              <a:rPr lang="en-US" sz="3600" dirty="0"/>
              <a:t>:</a:t>
            </a:r>
            <a:endParaRPr lang="sr-Latn-CS" sz="36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Prednosti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sr-Latn-CS" dirty="0"/>
              <a:t> </a:t>
            </a:r>
            <a:r>
              <a:rPr lang="en-US" dirty="0" err="1"/>
              <a:t>zavarljivi</a:t>
            </a:r>
            <a:r>
              <a:rPr lang="sr-Latn-CS" dirty="0"/>
              <a:t>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Al-Cu (</a:t>
            </a:r>
            <a:r>
              <a:rPr lang="en-US" dirty="0" err="1"/>
              <a:t>duraluminijum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Al-Zn-Mg</a:t>
            </a:r>
            <a:r>
              <a:rPr lang="sr-Latn-CS" dirty="0"/>
              <a:t>, odnosno raznorodnih materijala (</a:t>
            </a:r>
            <a:r>
              <a:rPr lang="en-US" dirty="0"/>
              <a:t>leg. </a:t>
            </a:r>
            <a:r>
              <a:rPr lang="sr-Latn-CS" dirty="0"/>
              <a:t>Al sa Mg, </a:t>
            </a:r>
            <a:r>
              <a:rPr lang="en-US" dirty="0"/>
              <a:t>leg. </a:t>
            </a:r>
            <a:r>
              <a:rPr lang="sr-Latn-CS" dirty="0"/>
              <a:t>Al sa Cu...)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-male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deformacija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Ušteda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atmosfera</a:t>
            </a:r>
            <a:r>
              <a:rPr lang="sr-Latn-CS" dirty="0"/>
              <a:t> i</a:t>
            </a:r>
            <a:r>
              <a:rPr lang="en-US" dirty="0"/>
              <a:t> </a:t>
            </a:r>
            <a:r>
              <a:rPr lang="sr-Latn-CS" dirty="0"/>
              <a:t>dodatni materijal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tunela</a:t>
            </a:r>
            <a:r>
              <a:rPr lang="en-US" dirty="0"/>
              <a:t> (</a:t>
            </a:r>
            <a:r>
              <a:rPr lang="en-US" dirty="0" err="1"/>
              <a:t>kanala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površinske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Plazmom</a:t>
            </a:r>
            <a:endParaRPr lang="en-US" dirty="0"/>
          </a:p>
          <a:p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endParaRPr lang="en-US" dirty="0"/>
          </a:p>
          <a:p>
            <a:r>
              <a:rPr lang="sr-Latn-CS" dirty="0"/>
              <a:t>Laserom</a:t>
            </a:r>
          </a:p>
          <a:p>
            <a:r>
              <a:rPr lang="en-US" dirty="0" err="1"/>
              <a:t>Električno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elektro-gasno</a:t>
            </a:r>
            <a:r>
              <a:rPr lang="en-US" dirty="0"/>
              <a:t> pod </a:t>
            </a:r>
            <a:r>
              <a:rPr lang="en-US" dirty="0" err="1"/>
              <a:t>troskom</a:t>
            </a:r>
            <a:endParaRPr lang="en-US" dirty="0"/>
          </a:p>
          <a:p>
            <a:r>
              <a:rPr lang="en-US" dirty="0" err="1"/>
              <a:t>Aluminotermitsko</a:t>
            </a:r>
            <a:endParaRPr lang="en-US" dirty="0"/>
          </a:p>
          <a:p>
            <a:r>
              <a:rPr lang="en-US" i="1" dirty="0" err="1"/>
              <a:t>Magnetno</a:t>
            </a:r>
            <a:r>
              <a:rPr lang="en-US" i="1" dirty="0"/>
              <a:t> </a:t>
            </a:r>
            <a:r>
              <a:rPr lang="en-US" i="1" dirty="0" err="1"/>
              <a:t>elektrolučno</a:t>
            </a:r>
            <a:r>
              <a:rPr lang="en-US" i="1" dirty="0"/>
              <a:t> 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err="1"/>
              <a:t>rotirajućim</a:t>
            </a:r>
            <a:r>
              <a:rPr lang="en-US" i="1" dirty="0"/>
              <a:t> </a:t>
            </a:r>
            <a:r>
              <a:rPr lang="en-US" i="1" dirty="0" err="1"/>
              <a:t>lukom</a:t>
            </a:r>
            <a:endParaRPr lang="en-US" i="1" dirty="0"/>
          </a:p>
          <a:p>
            <a:r>
              <a:rPr lang="en-US" dirty="0" err="1"/>
              <a:t>Trenjem</a:t>
            </a:r>
            <a:endParaRPr lang="en-US" dirty="0"/>
          </a:p>
          <a:p>
            <a:r>
              <a:rPr lang="en-US" dirty="0" err="1"/>
              <a:t>Indukciono</a:t>
            </a:r>
            <a:endParaRPr lang="en-US" dirty="0"/>
          </a:p>
          <a:p>
            <a:r>
              <a:rPr lang="en-US" dirty="0" err="1"/>
              <a:t>Ultrazvukom</a:t>
            </a:r>
            <a:endParaRPr lang="en-US" dirty="0"/>
          </a:p>
          <a:p>
            <a:r>
              <a:rPr lang="sr-Latn-CS" dirty="0"/>
              <a:t>Eksplozijom</a:t>
            </a:r>
          </a:p>
          <a:p>
            <a:r>
              <a:rPr lang="sr-Latn-CS" dirty="0"/>
              <a:t>Difuzijom</a:t>
            </a:r>
          </a:p>
          <a:p>
            <a:r>
              <a:rPr lang="en-US" dirty="0" err="1"/>
              <a:t>Kovačko</a:t>
            </a:r>
            <a:endParaRPr lang="en-US" dirty="0"/>
          </a:p>
          <a:p>
            <a:r>
              <a:rPr lang="en-US" dirty="0"/>
              <a:t>Na h</a:t>
            </a:r>
            <a:r>
              <a:rPr lang="sr-Latn-CS" dirty="0"/>
              <a:t>ladno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867400" y="304800"/>
            <a:ext cx="990600" cy="2057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Topljenjem</a:t>
            </a:r>
            <a:endParaRPr lang="en-US" sz="2800" b="1" dirty="0"/>
          </a:p>
        </p:txBody>
      </p:sp>
      <p:sp>
        <p:nvSpPr>
          <p:cNvPr id="7" name="Right Brace 6"/>
          <p:cNvSpPr/>
          <p:nvPr/>
        </p:nvSpPr>
        <p:spPr>
          <a:xfrm>
            <a:off x="2590800" y="3352800"/>
            <a:ext cx="9906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Pritiskom</a:t>
            </a:r>
            <a:r>
              <a:rPr lang="en-US" sz="2800" b="1" dirty="0"/>
              <a:t> (</a:t>
            </a:r>
            <a:r>
              <a:rPr lang="en-US" sz="2800" b="1" dirty="0" err="1"/>
              <a:t>bez</a:t>
            </a:r>
            <a:r>
              <a:rPr lang="en-US" sz="2800" b="1" dirty="0"/>
              <a:t> </a:t>
            </a:r>
            <a:r>
              <a:rPr lang="en-US" sz="2800" b="1" dirty="0" err="1"/>
              <a:t>topljenja</a:t>
            </a:r>
            <a:r>
              <a:rPr lang="en-US" sz="2800" b="1" dirty="0"/>
              <a:t>, </a:t>
            </a:r>
            <a:r>
              <a:rPr lang="en-US" sz="2800" b="1" dirty="0" err="1"/>
              <a:t>zavarivanje</a:t>
            </a:r>
            <a:r>
              <a:rPr lang="en-US" sz="2800" b="1" dirty="0"/>
              <a:t> u </a:t>
            </a:r>
            <a:r>
              <a:rPr lang="en-US" sz="2800" b="1" dirty="0" err="1"/>
              <a:t>čvrstom</a:t>
            </a:r>
            <a:r>
              <a:rPr lang="en-US" sz="2800" b="1" dirty="0"/>
              <a:t> </a:t>
            </a:r>
            <a:r>
              <a:rPr lang="en-US" sz="2800" b="1" dirty="0" err="1"/>
              <a:t>stanju</a:t>
            </a:r>
            <a:r>
              <a:rPr lang="en-US" sz="2800" b="1" dirty="0"/>
              <a:t>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962400" y="2514600"/>
            <a:ext cx="7620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37340" y="25146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Postoje</a:t>
            </a:r>
            <a:r>
              <a:rPr lang="en-US" sz="2800" b="1" i="1" dirty="0"/>
              <a:t> </a:t>
            </a:r>
            <a:r>
              <a:rPr lang="en-US" sz="2800" b="1" i="1" dirty="0" err="1"/>
              <a:t>varijante</a:t>
            </a:r>
            <a:r>
              <a:rPr lang="en-US" sz="2800" b="1" i="1" dirty="0"/>
              <a:t> </a:t>
            </a:r>
            <a:r>
              <a:rPr lang="en-US" sz="2800" b="1" i="1" dirty="0" err="1"/>
              <a:t>sa</a:t>
            </a:r>
            <a:r>
              <a:rPr lang="en-US" sz="2800" b="1" i="1" dirty="0"/>
              <a:t> </a:t>
            </a:r>
            <a:r>
              <a:rPr lang="en-US" sz="2800" b="1" i="1" dirty="0" err="1"/>
              <a:t>topljenjem</a:t>
            </a:r>
            <a:r>
              <a:rPr lang="en-US" sz="2800" b="1" i="1" dirty="0"/>
              <a:t>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i="1" dirty="0" err="1"/>
              <a:t>pritiskom</a:t>
            </a:r>
            <a:r>
              <a:rPr lang="en-US" sz="2800" b="1" i="1" dirty="0"/>
              <a:t> (u </a:t>
            </a:r>
            <a:r>
              <a:rPr lang="en-US" sz="2800" b="1" i="1" dirty="0" err="1"/>
              <a:t>čvrstom</a:t>
            </a:r>
            <a:r>
              <a:rPr lang="en-US" sz="2800" b="1" i="1" dirty="0"/>
              <a:t> </a:t>
            </a:r>
            <a:r>
              <a:rPr lang="en-US" sz="2800" b="1" i="1" dirty="0" err="1"/>
              <a:t>stanju</a:t>
            </a:r>
            <a:r>
              <a:rPr lang="en-US" sz="2800" b="1" i="1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/>
              <a:t>Nedostaci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rupa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preciznom</a:t>
            </a:r>
            <a:r>
              <a:rPr lang="en-US" dirty="0"/>
              <a:t> </a:t>
            </a:r>
            <a:r>
              <a:rPr lang="en-US" dirty="0" err="1"/>
              <a:t>obradom</a:t>
            </a:r>
            <a:r>
              <a:rPr lang="en-US" dirty="0"/>
              <a:t> </a:t>
            </a:r>
            <a:r>
              <a:rPr lang="en-US" dirty="0" err="1"/>
              <a:t>ivica</a:t>
            </a:r>
            <a:r>
              <a:rPr lang="en-US" dirty="0"/>
              <a:t> </a:t>
            </a:r>
            <a:r>
              <a:rPr lang="en-US" dirty="0" err="1"/>
              <a:t>spoja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Otežano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nalepa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fleksibilan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el.lukom</a:t>
            </a:r>
            <a:r>
              <a:rPr lang="en-US" dirty="0"/>
              <a:t> (</a:t>
            </a:r>
            <a:r>
              <a:rPr lang="en-US" dirty="0" err="1"/>
              <a:t>teže</a:t>
            </a:r>
            <a:r>
              <a:rPr lang="en-US" dirty="0"/>
              <a:t> </a:t>
            </a:r>
            <a:r>
              <a:rPr lang="en-US" dirty="0" err="1"/>
              <a:t>prenosan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, </a:t>
            </a:r>
            <a:r>
              <a:rPr lang="en-US" dirty="0" err="1"/>
              <a:t>otežano</a:t>
            </a:r>
            <a:r>
              <a:rPr lang="en-US" dirty="0"/>
              <a:t> </a:t>
            </a:r>
            <a:r>
              <a:rPr lang="en-US" dirty="0" err="1"/>
              <a:t>pozicioniranje</a:t>
            </a:r>
            <a:r>
              <a:rPr lang="en-US" dirty="0"/>
              <a:t>,…)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električnom</a:t>
            </a:r>
            <a:r>
              <a:rPr lang="en-US" dirty="0"/>
              <a:t> </a:t>
            </a:r>
            <a:r>
              <a:rPr lang="en-US" dirty="0" err="1"/>
              <a:t>indukcijom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induktor</a:t>
            </a:r>
            <a:r>
              <a:rPr lang="en-US" dirty="0"/>
              <a:t> </a:t>
            </a:r>
            <a:r>
              <a:rPr lang="en-US" dirty="0" err="1"/>
              <a:t>protiče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frekvencije</a:t>
            </a:r>
            <a:r>
              <a:rPr lang="en-US" dirty="0"/>
              <a:t>, a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se </a:t>
            </a:r>
            <a:r>
              <a:rPr lang="en-US" dirty="0" err="1"/>
              <a:t>indukuje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. </a:t>
            </a:r>
          </a:p>
          <a:p>
            <a:r>
              <a:rPr lang="en-US" dirty="0" err="1"/>
              <a:t>Zagrevanje</a:t>
            </a:r>
            <a:r>
              <a:rPr lang="en-US" dirty="0"/>
              <a:t> se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dejstvom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posredstvom</a:t>
            </a:r>
            <a:r>
              <a:rPr lang="en-US" dirty="0"/>
              <a:t> </a:t>
            </a:r>
            <a:r>
              <a:rPr lang="en-US" dirty="0" err="1"/>
              <a:t>valjaka</a:t>
            </a:r>
            <a:r>
              <a:rPr lang="en-US" dirty="0"/>
              <a:t>.</a:t>
            </a:r>
          </a:p>
          <a:p>
            <a:r>
              <a:rPr lang="en-US" dirty="0" err="1"/>
              <a:t>Primena</a:t>
            </a:r>
            <a:r>
              <a:rPr lang="en-US" dirty="0"/>
              <a:t> – </a:t>
            </a:r>
            <a:r>
              <a:rPr lang="en-US" dirty="0" err="1"/>
              <a:t>naješće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šavne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.</a:t>
            </a:r>
          </a:p>
          <a:p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proizvodnost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35929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ultrazvukom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Generisanje toplote primenom mehaničkih vibracija ultrazvučne frekvencije (15-70kHz) i male amplitude.</a:t>
            </a:r>
            <a:endParaRPr lang="en-US" dirty="0"/>
          </a:p>
          <a:p>
            <a:r>
              <a:rPr lang="en-US" dirty="0" err="1"/>
              <a:t>Tanji</a:t>
            </a:r>
            <a:r>
              <a:rPr lang="en-US" dirty="0"/>
              <a:t> </a:t>
            </a:r>
            <a:r>
              <a:rPr lang="en-US" dirty="0" err="1"/>
              <a:t>limovi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polimeri</a:t>
            </a:r>
            <a:endParaRPr lang="en-US" dirty="0"/>
          </a:p>
          <a:p>
            <a:r>
              <a:rPr lang="en-US" dirty="0" err="1"/>
              <a:t>Šavno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tačkasto</a:t>
            </a:r>
            <a:r>
              <a:rPr lang="en-US" dirty="0"/>
              <a:t>:</a:t>
            </a:r>
          </a:p>
          <a:p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namenski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koji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odgovaraju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konfiguraciji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osn.mat.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5051" t="46875" r="7467" b="26042"/>
          <a:stretch>
            <a:fillRect/>
          </a:stretch>
        </p:blipFill>
        <p:spPr bwMode="auto">
          <a:xfrm>
            <a:off x="3505200" y="3581400"/>
            <a:ext cx="5638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</a:t>
            </a:r>
            <a:r>
              <a:rPr lang="en-US" dirty="0"/>
              <a:t> </a:t>
            </a:r>
            <a:r>
              <a:rPr lang="en-US" dirty="0" err="1"/>
              <a:t>eksplozijom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/>
              <a:t>Hemijska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detonacije</a:t>
            </a:r>
            <a:r>
              <a:rPr lang="en-US" dirty="0"/>
              <a:t> </a:t>
            </a:r>
            <a:r>
              <a:rPr lang="en-US" dirty="0" err="1"/>
              <a:t>eksploziva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.</a:t>
            </a:r>
          </a:p>
          <a:p>
            <a:r>
              <a:rPr lang="en-US" dirty="0" err="1"/>
              <a:t>Posredno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5637" t="40627" r="8638" b="15625"/>
          <a:stretch>
            <a:fillRect/>
          </a:stretch>
        </p:blipFill>
        <p:spPr bwMode="auto">
          <a:xfrm>
            <a:off x="-1" y="2971800"/>
            <a:ext cx="56442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95800" y="25146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1-voda</a:t>
            </a:r>
          </a:p>
          <a:p>
            <a:r>
              <a:rPr lang="en-US" dirty="0"/>
              <a:t>2-hermetički </a:t>
            </a:r>
            <a:r>
              <a:rPr lang="en-US" dirty="0" err="1"/>
              <a:t>prsten</a:t>
            </a:r>
            <a:endParaRPr lang="en-US" dirty="0"/>
          </a:p>
          <a:p>
            <a:r>
              <a:rPr lang="en-US" dirty="0"/>
              <a:t>3-eksploziv</a:t>
            </a:r>
          </a:p>
          <a:p>
            <a:r>
              <a:rPr lang="en-US" dirty="0"/>
              <a:t>4-zaštitni </a:t>
            </a:r>
            <a:r>
              <a:rPr lang="en-US" dirty="0" err="1"/>
              <a:t>lim</a:t>
            </a:r>
            <a:endParaRPr lang="en-US" dirty="0"/>
          </a:p>
          <a:p>
            <a:r>
              <a:rPr lang="en-US" dirty="0"/>
              <a:t>5-ploča (OM)</a:t>
            </a:r>
          </a:p>
          <a:p>
            <a:r>
              <a:rPr lang="en-US" dirty="0"/>
              <a:t>6-kalup (OM)</a:t>
            </a:r>
          </a:p>
          <a:p>
            <a:r>
              <a:rPr lang="en-US" dirty="0"/>
              <a:t>7-otvor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vazduh</a:t>
            </a:r>
            <a:endParaRPr lang="en-US" dirty="0"/>
          </a:p>
          <a:p>
            <a:r>
              <a:rPr lang="en-US" dirty="0"/>
              <a:t>8-porozna </a:t>
            </a:r>
            <a:r>
              <a:rPr lang="en-US" dirty="0" err="1"/>
              <a:t>masa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029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1-detonator</a:t>
            </a:r>
          </a:p>
          <a:p>
            <a:r>
              <a:rPr lang="en-US" dirty="0"/>
              <a:t>2-eksploziv</a:t>
            </a:r>
          </a:p>
          <a:p>
            <a:r>
              <a:rPr lang="en-US" dirty="0"/>
              <a:t>3-zaštitni </a:t>
            </a:r>
            <a:r>
              <a:rPr lang="en-US" dirty="0" err="1"/>
              <a:t>lim</a:t>
            </a:r>
            <a:endParaRPr lang="en-US" dirty="0"/>
          </a:p>
          <a:p>
            <a:r>
              <a:rPr lang="en-US" dirty="0"/>
              <a:t>4-ploča (OM)</a:t>
            </a:r>
          </a:p>
          <a:p>
            <a:r>
              <a:rPr lang="en-US" dirty="0"/>
              <a:t>5-ploča (OM)</a:t>
            </a:r>
          </a:p>
          <a:p>
            <a:r>
              <a:rPr lang="en-US" dirty="0"/>
              <a:t>6-postolje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1"/>
            <a:ext cx="7924800" cy="3276599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Idealan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raznorodnih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metalurški</a:t>
            </a:r>
            <a:r>
              <a:rPr lang="en-US" dirty="0"/>
              <a:t> </a:t>
            </a:r>
            <a:r>
              <a:rPr lang="en-US" dirty="0" err="1"/>
              <a:t>ekstremno</a:t>
            </a:r>
            <a:r>
              <a:rPr lang="en-US" dirty="0"/>
              <a:t> </a:t>
            </a:r>
            <a:r>
              <a:rPr lang="en-US" dirty="0" err="1"/>
              <a:t>nekompatibilne</a:t>
            </a:r>
            <a:r>
              <a:rPr lang="en-US" dirty="0"/>
              <a:t>,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međusloj</a:t>
            </a:r>
            <a:r>
              <a:rPr lang="en-US" dirty="0"/>
              <a:t>: </a:t>
            </a:r>
            <a:r>
              <a:rPr lang="en-US" dirty="0" err="1"/>
              <a:t>čelik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Al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međuslojem</a:t>
            </a:r>
            <a:r>
              <a:rPr lang="en-US" dirty="0"/>
              <a:t> Cu.</a:t>
            </a:r>
          </a:p>
          <a:p>
            <a:pPr>
              <a:buFontTx/>
              <a:buChar char="-"/>
            </a:pP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oblaganje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koroziono-otpornim</a:t>
            </a:r>
            <a:r>
              <a:rPr lang="en-US" dirty="0"/>
              <a:t> </a:t>
            </a:r>
            <a:r>
              <a:rPr lang="en-US" dirty="0" err="1"/>
              <a:t>materijalom</a:t>
            </a:r>
            <a:r>
              <a:rPr lang="en-US" dirty="0"/>
              <a:t> (</a:t>
            </a:r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, </a:t>
            </a:r>
            <a:r>
              <a:rPr lang="en-US" dirty="0" err="1"/>
              <a:t>leg.Ti</a:t>
            </a:r>
            <a:r>
              <a:rPr lang="en-US" dirty="0"/>
              <a:t>, Ni…).</a:t>
            </a:r>
          </a:p>
          <a:p>
            <a:pPr>
              <a:buFontTx/>
              <a:buChar char="-"/>
            </a:pPr>
            <a:r>
              <a:rPr lang="en-US" dirty="0"/>
              <a:t>Problem –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ljudstvo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izvođenje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geometrije</a:t>
            </a:r>
            <a:r>
              <a:rPr lang="en-US" dirty="0"/>
              <a:t>: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5051" t="66667" r="5124" b="10417"/>
          <a:stretch>
            <a:fillRect/>
          </a:stretch>
        </p:blipFill>
        <p:spPr bwMode="auto">
          <a:xfrm>
            <a:off x="838200" y="4589930"/>
            <a:ext cx="7010400" cy="226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Najmanja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, </a:t>
            </a:r>
            <a:r>
              <a:rPr lang="en-US" dirty="0" err="1"/>
              <a:t>vazduh</a:t>
            </a:r>
            <a:r>
              <a:rPr lang="en-US" dirty="0"/>
              <a:t> 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napusti</a:t>
            </a:r>
            <a:r>
              <a:rPr lang="en-US" dirty="0"/>
              <a:t> </a:t>
            </a:r>
            <a:r>
              <a:rPr lang="en-US" dirty="0" err="1"/>
              <a:t>međuprostor</a:t>
            </a:r>
            <a:r>
              <a:rPr lang="en-US" dirty="0"/>
              <a:t>,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,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ne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spajanja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429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,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međusloj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spajajaju</a:t>
            </a:r>
            <a:r>
              <a:rPr lang="en-US" dirty="0"/>
              <a:t> (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 se </a:t>
            </a:r>
            <a:r>
              <a:rPr lang="en-US" dirty="0" err="1"/>
              <a:t>neograničeno</a:t>
            </a:r>
            <a:r>
              <a:rPr lang="en-US" dirty="0"/>
              <a:t> </a:t>
            </a:r>
            <a:r>
              <a:rPr lang="en-US" dirty="0" err="1"/>
              <a:t>rastvaraju</a:t>
            </a:r>
            <a:r>
              <a:rPr lang="en-US" dirty="0"/>
              <a:t> je </a:t>
            </a:r>
            <a:r>
              <a:rPr lang="en-US" dirty="0" err="1"/>
              <a:t>adekvatno</a:t>
            </a:r>
            <a:r>
              <a:rPr lang="en-US" dirty="0"/>
              <a:t>: Cu </a:t>
            </a:r>
            <a:r>
              <a:rPr lang="en-US" dirty="0" err="1"/>
              <a:t>i</a:t>
            </a:r>
            <a:r>
              <a:rPr lang="en-US" dirty="0"/>
              <a:t> NI)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3429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Stvaraju</a:t>
            </a:r>
            <a:r>
              <a:rPr lang="en-US" i="1" dirty="0"/>
              <a:t> se </a:t>
            </a:r>
            <a:r>
              <a:rPr lang="en-US" i="1" dirty="0" err="1"/>
              <a:t>talasi</a:t>
            </a:r>
            <a:r>
              <a:rPr lang="en-US" i="1" dirty="0"/>
              <a:t>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privremenog</a:t>
            </a:r>
            <a:r>
              <a:rPr lang="en-US" i="1" dirty="0"/>
              <a:t> </a:t>
            </a:r>
            <a:r>
              <a:rPr lang="en-US" i="1" dirty="0" err="1"/>
              <a:t>zadržavanja</a:t>
            </a:r>
            <a:r>
              <a:rPr lang="en-US" i="1" dirty="0"/>
              <a:t> </a:t>
            </a:r>
            <a:r>
              <a:rPr lang="en-US" i="1" dirty="0" err="1"/>
              <a:t>vazduha</a:t>
            </a:r>
            <a:r>
              <a:rPr lang="en-US" i="1" dirty="0"/>
              <a:t> , </a:t>
            </a:r>
            <a:r>
              <a:rPr lang="en-US" i="1" dirty="0" err="1"/>
              <a:t>najbolje</a:t>
            </a:r>
            <a:r>
              <a:rPr lang="en-US" i="1" dirty="0"/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difuzijom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2057399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difuzijom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presama</a:t>
            </a:r>
            <a:r>
              <a:rPr lang="en-US" dirty="0"/>
              <a:t>, </a:t>
            </a:r>
            <a:r>
              <a:rPr lang="en-US" dirty="0" err="1"/>
              <a:t>opremljenim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zavaruju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umereno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0,5-0,7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 (</a:t>
            </a:r>
            <a:r>
              <a:rPr lang="en-US" dirty="0" err="1"/>
              <a:t>čelici</a:t>
            </a:r>
            <a:r>
              <a:rPr lang="en-US" dirty="0"/>
              <a:t> 800-1100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1905000" y="3581400"/>
            <a:ext cx="5105400" cy="3048000"/>
            <a:chOff x="4495800" y="3962400"/>
            <a:chExt cx="4648200" cy="2438400"/>
          </a:xfrm>
        </p:grpSpPr>
        <p:grpSp>
          <p:nvGrpSpPr>
            <p:cNvPr id="5" name="Group 10"/>
            <p:cNvGrpSpPr/>
            <p:nvPr/>
          </p:nvGrpSpPr>
          <p:grpSpPr>
            <a:xfrm>
              <a:off x="5486400" y="3962400"/>
              <a:ext cx="3657600" cy="2438400"/>
              <a:chOff x="5486400" y="3962400"/>
              <a:chExt cx="3657600" cy="2438400"/>
            </a:xfrm>
          </p:grpSpPr>
          <p:pic>
            <p:nvPicPr>
              <p:cNvPr id="2050" name="Picture 2" descr="http://www.finetechusa.com/uploads/pics/principle_tc.jpg"/>
              <p:cNvPicPr>
                <a:picLocks noChangeAspect="1" noChangeArrowheads="1"/>
              </p:cNvPicPr>
              <p:nvPr/>
            </p:nvPicPr>
            <p:blipFill>
              <a:blip r:embed="rId2"/>
              <a:srcRect l="22581" t="29071" r="16129" b="19344"/>
              <a:stretch>
                <a:fillRect/>
              </a:stretch>
            </p:blipFill>
            <p:spPr bwMode="auto">
              <a:xfrm>
                <a:off x="5486400" y="4343400"/>
                <a:ext cx="2895600" cy="18288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010400" y="39624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10400" y="5754469"/>
                <a:ext cx="1905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43800" y="4648200"/>
                <a:ext cx="1600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200" y="5178623"/>
                <a:ext cx="1752600" cy="307777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/>
                    </a:solidFill>
                  </a:rPr>
                  <a:t>Zagrejana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ploča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4724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Namenski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proizvod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vakuumu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Ne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- da ne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deformacija</a:t>
            </a:r>
            <a:r>
              <a:rPr lang="en-US" dirty="0"/>
              <a:t> (5-20 MPa)</a:t>
            </a:r>
          </a:p>
          <a:p>
            <a:pPr>
              <a:buFontTx/>
              <a:buChar char="-"/>
            </a:pP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površina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u </a:t>
            </a:r>
            <a:r>
              <a:rPr lang="en-US" dirty="0" err="1"/>
              <a:t>avio-industriji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elektronici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isplativo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limove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skupih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Ti, Ni, Be, </a:t>
            </a:r>
            <a:r>
              <a:rPr lang="en-US" dirty="0" err="1"/>
              <a:t>Zr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raznorodnih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Kovačko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Najstariji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pritiskom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uopšte</a:t>
            </a:r>
            <a:endParaRPr lang="en-US" dirty="0"/>
          </a:p>
          <a:p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1100-1300</a:t>
            </a:r>
            <a:r>
              <a:rPr lang="en-US" baseline="30000" dirty="0"/>
              <a:t>o</a:t>
            </a:r>
            <a:r>
              <a:rPr lang="en-US" dirty="0"/>
              <a:t>C (u </a:t>
            </a:r>
            <a:r>
              <a:rPr lang="en-US" dirty="0" err="1"/>
              <a:t>peći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gorionikom</a:t>
            </a:r>
            <a:r>
              <a:rPr lang="en-US" dirty="0"/>
              <a:t>)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kovanje</a:t>
            </a:r>
            <a:r>
              <a:rPr lang="en-US" dirty="0"/>
              <a:t> (</a:t>
            </a:r>
            <a:r>
              <a:rPr lang="en-US" dirty="0" err="1"/>
              <a:t>ručno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mašinski</a:t>
            </a:r>
            <a:r>
              <a:rPr lang="en-US" dirty="0"/>
              <a:t>)</a:t>
            </a:r>
          </a:p>
          <a:p>
            <a:r>
              <a:rPr lang="en-US" dirty="0"/>
              <a:t>Dobra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do 0,7% 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niskougljeničnih</a:t>
            </a:r>
            <a:r>
              <a:rPr lang="en-US" dirty="0"/>
              <a:t> </a:t>
            </a:r>
            <a:r>
              <a:rPr lang="en-US" dirty="0" err="1"/>
              <a:t>čelika</a:t>
            </a:r>
            <a:endParaRPr lang="en-US" dirty="0"/>
          </a:p>
          <a:p>
            <a:r>
              <a:rPr lang="en-US" dirty="0" err="1"/>
              <a:t>Nedostatak</a:t>
            </a:r>
            <a:r>
              <a:rPr lang="en-US" dirty="0"/>
              <a:t> – mala </a:t>
            </a:r>
            <a:r>
              <a:rPr lang="en-US" dirty="0" err="1"/>
              <a:t>produktivnost</a:t>
            </a:r>
            <a:endParaRPr lang="en-US" dirty="0"/>
          </a:p>
          <a:p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površinu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5637" t="40625" r="11567" b="39583"/>
          <a:stretch>
            <a:fillRect/>
          </a:stretch>
        </p:blipFill>
        <p:spPr bwMode="auto">
          <a:xfrm>
            <a:off x="1483894" y="4672693"/>
            <a:ext cx="6440906" cy="218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sobnoj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(300-600 </a:t>
            </a:r>
            <a:r>
              <a:rPr lang="en-US" dirty="0" err="1"/>
              <a:t>MPa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kontaktnih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.</a:t>
            </a:r>
          </a:p>
          <a:p>
            <a:r>
              <a:rPr lang="en-US" dirty="0" err="1"/>
              <a:t>Upotrebljivo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deformabilne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naponom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: Al, Cu, Ni, </a:t>
            </a:r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 (</a:t>
            </a:r>
            <a:r>
              <a:rPr lang="en-US" dirty="0" err="1"/>
              <a:t>austenitni</a:t>
            </a:r>
            <a:r>
              <a:rPr lang="en-US" dirty="0"/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626" t="49827" r="8351" b="27604"/>
          <a:stretch>
            <a:fillRect/>
          </a:stretch>
        </p:blipFill>
        <p:spPr bwMode="auto">
          <a:xfrm>
            <a:off x="1447800" y="4572000"/>
            <a:ext cx="63098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err="1"/>
              <a:t>Ubrzani</a:t>
            </a:r>
            <a:r>
              <a:rPr lang="en-US" dirty="0"/>
              <a:t> </a:t>
            </a:r>
            <a:r>
              <a:rPr lang="en-US" dirty="0" err="1"/>
              <a:t>elektroni</a:t>
            </a:r>
            <a:r>
              <a:rPr lang="en-US" dirty="0"/>
              <a:t> </a:t>
            </a:r>
            <a:r>
              <a:rPr lang="en-US" dirty="0" err="1"/>
              <a:t>udaraju</a:t>
            </a:r>
            <a:r>
              <a:rPr lang="en-US" dirty="0"/>
              <a:t> u </a:t>
            </a:r>
            <a:r>
              <a:rPr lang="en-US" dirty="0" err="1"/>
              <a:t>površinu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kinetička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se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/>
              <a:t>toplotu</a:t>
            </a:r>
            <a:r>
              <a:rPr lang="en-US" dirty="0"/>
              <a:t> (5-6000</a:t>
            </a:r>
            <a:r>
              <a:rPr lang="en-US" baseline="30000" dirty="0"/>
              <a:t>o</a:t>
            </a:r>
            <a:r>
              <a:rPr lang="en-US" dirty="0"/>
              <a:t>C).</a:t>
            </a:r>
          </a:p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fokusiran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826" y="0"/>
            <a:ext cx="24191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2" y="5105400"/>
            <a:ext cx="273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9956" t="44792" r="59004" b="34375"/>
          <a:stretch>
            <a:fillRect/>
          </a:stretch>
        </p:blipFill>
        <p:spPr bwMode="auto">
          <a:xfrm>
            <a:off x="152400" y="4419599"/>
            <a:ext cx="6248400" cy="23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 do 50 mm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zakošenja</a:t>
            </a:r>
            <a:r>
              <a:rPr lang="en-US" dirty="0"/>
              <a:t> </a:t>
            </a:r>
            <a:r>
              <a:rPr lang="en-US" dirty="0" err="1"/>
              <a:t>ivica</a:t>
            </a:r>
            <a:r>
              <a:rPr lang="en-US" dirty="0"/>
              <a:t>.</a:t>
            </a:r>
          </a:p>
          <a:p>
            <a:r>
              <a:rPr lang="en-US" dirty="0"/>
              <a:t>ZUT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uzan</a:t>
            </a:r>
            <a:r>
              <a:rPr lang="en-US" dirty="0"/>
              <a:t>, </a:t>
            </a:r>
            <a:r>
              <a:rPr lang="en-US" dirty="0" err="1"/>
              <a:t>vrhunski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zavara</a:t>
            </a:r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topljivih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(W, </a:t>
            </a:r>
            <a:r>
              <a:rPr lang="en-US" dirty="0" err="1"/>
              <a:t>Nb</a:t>
            </a:r>
            <a:r>
              <a:rPr lang="en-US" dirty="0"/>
              <a:t>, V, </a:t>
            </a:r>
            <a:r>
              <a:rPr lang="en-US" dirty="0" err="1"/>
              <a:t>Zr</a:t>
            </a:r>
            <a:r>
              <a:rPr lang="en-US" dirty="0"/>
              <a:t>,…), a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metali</a:t>
            </a:r>
            <a:r>
              <a:rPr lang="en-US" dirty="0"/>
              <a:t>.</a:t>
            </a:r>
          </a:p>
          <a:p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vakuum</a:t>
            </a:r>
            <a:r>
              <a:rPr lang="en-US" dirty="0"/>
              <a:t> 10</a:t>
            </a:r>
            <a:r>
              <a:rPr lang="en-US" baseline="30000" dirty="0"/>
              <a:t>-4</a:t>
            </a:r>
            <a:r>
              <a:rPr lang="en-US" dirty="0"/>
              <a:t> – 10</a:t>
            </a:r>
            <a:r>
              <a:rPr lang="en-US" baseline="30000" dirty="0"/>
              <a:t>-6</a:t>
            </a:r>
            <a:r>
              <a:rPr lang="en-US" dirty="0"/>
              <a:t> mbar – </a:t>
            </a:r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vakuumskim</a:t>
            </a:r>
            <a:r>
              <a:rPr lang="en-US" dirty="0"/>
              <a:t> </a:t>
            </a:r>
            <a:r>
              <a:rPr lang="en-US" dirty="0" err="1"/>
              <a:t>komorama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.</a:t>
            </a:r>
          </a:p>
          <a:p>
            <a:r>
              <a:rPr lang="en-US" dirty="0" err="1"/>
              <a:t>Veoma</a:t>
            </a:r>
            <a:r>
              <a:rPr lang="en-US" dirty="0"/>
              <a:t> male </a:t>
            </a:r>
            <a:r>
              <a:rPr lang="en-US" dirty="0" err="1"/>
              <a:t>deformacije</a:t>
            </a:r>
            <a:r>
              <a:rPr lang="en-US" dirty="0"/>
              <a:t>.</a:t>
            </a:r>
          </a:p>
          <a:p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cena</a:t>
            </a:r>
            <a:endParaRPr lang="en-US" dirty="0"/>
          </a:p>
          <a:p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komada</a:t>
            </a:r>
            <a:r>
              <a:rPr lang="en-US" dirty="0"/>
              <a:t> </a:t>
            </a:r>
            <a:r>
              <a:rPr lang="en-US" dirty="0" err="1"/>
              <a:t>veličnom</a:t>
            </a:r>
            <a:r>
              <a:rPr lang="en-US" dirty="0"/>
              <a:t> </a:t>
            </a:r>
            <a:r>
              <a:rPr lang="en-US" dirty="0" err="1"/>
              <a:t>komore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laserom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Usmerena</a:t>
            </a:r>
            <a:r>
              <a:rPr lang="en-US" dirty="0"/>
              <a:t> </a:t>
            </a:r>
            <a:r>
              <a:rPr lang="en-US" dirty="0" err="1"/>
              <a:t>monohromatska</a:t>
            </a:r>
            <a:r>
              <a:rPr lang="en-US" dirty="0"/>
              <a:t> </a:t>
            </a:r>
            <a:r>
              <a:rPr lang="en-US" dirty="0" err="1"/>
              <a:t>svetlost</a:t>
            </a:r>
            <a:endParaRPr lang="en-US" dirty="0"/>
          </a:p>
          <a:p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uporediti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zavarivanjem</a:t>
            </a:r>
            <a:r>
              <a:rPr lang="en-US" dirty="0"/>
              <a:t> </a:t>
            </a:r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zavaruje</a:t>
            </a:r>
            <a:r>
              <a:rPr lang="en-US" dirty="0"/>
              <a:t> u </a:t>
            </a:r>
            <a:r>
              <a:rPr lang="en-US" dirty="0" err="1"/>
              <a:t>vakuumu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8615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2362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507468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ogledalo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148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laserski</a:t>
            </a:r>
            <a:r>
              <a:rPr lang="en-US" dirty="0"/>
              <a:t> </a:t>
            </a:r>
            <a:r>
              <a:rPr lang="en-US" dirty="0" err="1"/>
              <a:t>zrak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528846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radni</a:t>
            </a:r>
            <a:r>
              <a:rPr lang="en-US" sz="1600" dirty="0"/>
              <a:t> </a:t>
            </a:r>
            <a:r>
              <a:rPr lang="en-US" sz="1600" dirty="0" err="1"/>
              <a:t>sto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49530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valjak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3434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opruga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888468"/>
            <a:ext cx="1828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5528846"/>
            <a:ext cx="16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Leg.aluminijuma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943600"/>
            <a:ext cx="2362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Kretanje</a:t>
            </a:r>
            <a:r>
              <a:rPr lang="en-US" sz="1600" dirty="0"/>
              <a:t> </a:t>
            </a:r>
            <a:r>
              <a:rPr lang="en-US" sz="1600" dirty="0" err="1"/>
              <a:t>radnog</a:t>
            </a:r>
            <a:r>
              <a:rPr lang="en-US" sz="1600" dirty="0"/>
              <a:t> </a:t>
            </a:r>
            <a:r>
              <a:rPr lang="en-US" sz="1600" dirty="0" err="1"/>
              <a:t>stola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jeftini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laseri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0,2 do 50 mm </a:t>
            </a:r>
            <a:r>
              <a:rPr lang="en-US" dirty="0" err="1"/>
              <a:t>čelika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Prečnik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0,2 do 13 mm</a:t>
            </a:r>
          </a:p>
          <a:p>
            <a:pPr>
              <a:buFontTx/>
              <a:buChar char="-"/>
            </a:pP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dijapazon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: </a:t>
            </a:r>
            <a:r>
              <a:rPr lang="en-US" dirty="0" err="1"/>
              <a:t>čelici</a:t>
            </a:r>
            <a:r>
              <a:rPr lang="en-US" dirty="0"/>
              <a:t>, </a:t>
            </a:r>
            <a:r>
              <a:rPr lang="en-US" dirty="0" err="1"/>
              <a:t>leg.Al</a:t>
            </a:r>
            <a:r>
              <a:rPr lang="en-US" dirty="0"/>
              <a:t>, Ti, Cu,…</a:t>
            </a:r>
          </a:p>
          <a:p>
            <a:pPr>
              <a:buFontTx/>
              <a:buChar char="-"/>
            </a:pP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jeftiniji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pogodniji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zav.elektronskim</a:t>
            </a:r>
            <a:r>
              <a:rPr lang="en-US" dirty="0"/>
              <a:t> </a:t>
            </a:r>
            <a:r>
              <a:rPr lang="en-US" dirty="0" err="1"/>
              <a:t>snopom</a:t>
            </a:r>
            <a:r>
              <a:rPr lang="en-US" dirty="0"/>
              <a:t> (ne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vakuum</a:t>
            </a:r>
            <a:r>
              <a:rPr lang="en-US" dirty="0"/>
              <a:t>).</a:t>
            </a:r>
          </a:p>
          <a:p>
            <a:pPr>
              <a:buFontTx/>
              <a:buChar char="-"/>
            </a:pP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kvalitet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automatizacije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9370" t="36458" r="72475" b="23958"/>
          <a:stretch>
            <a:fillRect/>
          </a:stretch>
        </p:blipFill>
        <p:spPr bwMode="auto">
          <a:xfrm>
            <a:off x="5181600" y="2013155"/>
            <a:ext cx="3886200" cy="47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Plazma</a:t>
            </a:r>
            <a:r>
              <a:rPr lang="sr-Latn-CS" sz="2800" dirty="0"/>
              <a:t> gas ističe velikom brzinom kroz el.luk, stvarajući plazmu (visoko jonizovan gas)</a:t>
            </a:r>
          </a:p>
          <a:p>
            <a:r>
              <a:rPr lang="sr-Latn-CS" sz="2800" dirty="0"/>
              <a:t>Temp.el.	luka je 20000</a:t>
            </a:r>
            <a:r>
              <a:rPr lang="en-US" sz="2800" dirty="0"/>
              <a:t> </a:t>
            </a:r>
            <a:r>
              <a:rPr lang="sr-Latn-CS" sz="2800" dirty="0"/>
              <a:t>–</a:t>
            </a:r>
            <a:r>
              <a:rPr lang="en-US" sz="2800" dirty="0"/>
              <a:t> </a:t>
            </a:r>
            <a:r>
              <a:rPr lang="sr-Latn-CS" sz="2800" dirty="0"/>
              <a:t>30000</a:t>
            </a:r>
            <a:r>
              <a:rPr lang="en-US" sz="2800" dirty="0"/>
              <a:t> </a:t>
            </a:r>
            <a:r>
              <a:rPr lang="sr-Latn-CS" sz="2800" baseline="30000" dirty="0"/>
              <a:t>o</a:t>
            </a:r>
            <a:r>
              <a:rPr lang="sr-Latn-CS" sz="2800" dirty="0"/>
              <a:t>C</a:t>
            </a:r>
          </a:p>
          <a:p>
            <a:r>
              <a:rPr lang="sr-Latn-CS" sz="2800" dirty="0"/>
              <a:t>Srodan postupak sa</a:t>
            </a:r>
            <a:r>
              <a:rPr lang="en-US" sz="2800" dirty="0"/>
              <a:t> </a:t>
            </a:r>
            <a:r>
              <a:rPr lang="sr-Latn-CS" sz="2800" dirty="0"/>
              <a:t>TIG</a:t>
            </a:r>
            <a:endParaRPr lang="en-US" sz="2800" dirty="0"/>
          </a:p>
          <a:p>
            <a:r>
              <a:rPr lang="en-US" sz="2800" dirty="0" err="1"/>
              <a:t>Koristi</a:t>
            </a:r>
            <a:r>
              <a:rPr lang="en-US" sz="2800" dirty="0"/>
              <a:t> se </a:t>
            </a:r>
            <a:r>
              <a:rPr lang="en-US" sz="2800" dirty="0" err="1"/>
              <a:t>prava</a:t>
            </a:r>
            <a:r>
              <a:rPr lang="en-US" sz="2800" dirty="0"/>
              <a:t> </a:t>
            </a:r>
            <a:r>
              <a:rPr lang="en-US" sz="2800" dirty="0" err="1"/>
              <a:t>polarnost</a:t>
            </a:r>
            <a:endParaRPr lang="en-US" sz="2800" dirty="0"/>
          </a:p>
          <a:p>
            <a:r>
              <a:rPr lang="en-US" sz="2800" dirty="0" err="1"/>
              <a:t>Uvar</a:t>
            </a:r>
            <a:r>
              <a:rPr lang="en-US" sz="2800" dirty="0"/>
              <a:t> 4x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 TIG-a, </a:t>
            </a:r>
            <a:r>
              <a:rPr lang="en-US" sz="2800" dirty="0" err="1"/>
              <a:t>kao</a:t>
            </a:r>
            <a:r>
              <a:rPr lang="en-US" sz="2800" dirty="0"/>
              <a:t> EPP</a:t>
            </a:r>
          </a:p>
          <a:p>
            <a:r>
              <a:rPr lang="en-US" sz="2800" dirty="0" err="1"/>
              <a:t>Plazma</a:t>
            </a:r>
            <a:r>
              <a:rPr lang="en-US" sz="2800" dirty="0"/>
              <a:t> gas: </a:t>
            </a:r>
            <a:r>
              <a:rPr lang="en-US" sz="2800" dirty="0" err="1"/>
              <a:t>Ar</a:t>
            </a:r>
            <a:r>
              <a:rPr lang="en-US" sz="2800" dirty="0"/>
              <a:t>, H</a:t>
            </a:r>
            <a:r>
              <a:rPr lang="en-US" sz="2800" baseline="-25000" dirty="0"/>
              <a:t>2, </a:t>
            </a:r>
            <a:r>
              <a:rPr lang="en-US" sz="2800" dirty="0"/>
              <a:t>N</a:t>
            </a:r>
            <a:r>
              <a:rPr lang="en-US" sz="2800" baseline="-25000" dirty="0"/>
              <a:t>2,</a:t>
            </a:r>
            <a:r>
              <a:rPr lang="en-US" sz="2800" dirty="0"/>
              <a:t> </a:t>
            </a:r>
            <a:r>
              <a:rPr lang="en-US" sz="2800" dirty="0" err="1"/>
              <a:t>mešavine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vazduh</a:t>
            </a:r>
            <a:endParaRPr lang="en-US" sz="2800" dirty="0"/>
          </a:p>
          <a:p>
            <a:r>
              <a:rPr lang="en-US" sz="2800" dirty="0" err="1"/>
              <a:t>Zaštitni</a:t>
            </a:r>
            <a:r>
              <a:rPr lang="en-US" sz="2800" dirty="0"/>
              <a:t> gas: </a:t>
            </a:r>
            <a:r>
              <a:rPr lang="en-US" sz="2800" dirty="0" err="1"/>
              <a:t>Ar</a:t>
            </a:r>
            <a:r>
              <a:rPr lang="en-US" sz="2800" dirty="0"/>
              <a:t>+(5-10%)H</a:t>
            </a:r>
            <a:r>
              <a:rPr lang="en-US" sz="2800" baseline="-25000" dirty="0"/>
              <a:t>2</a:t>
            </a:r>
            <a:endParaRPr lang="sr-Latn-CS" sz="2800" dirty="0"/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2376304">
            <a:off x="6786130" y="508803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75205" y="4953000"/>
            <a:ext cx="8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Zaštitni</a:t>
            </a:r>
            <a:r>
              <a:rPr lang="en-US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361315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/>
              <a:t>Prednosti:</a:t>
            </a:r>
          </a:p>
          <a:p>
            <a:pPr>
              <a:buFontTx/>
              <a:buChar char="-"/>
            </a:pPr>
            <a:r>
              <a:rPr lang="sr-Latn-CS" dirty="0"/>
              <a:t>Širok dijapazon uvara, bez ograničenja u položaju</a:t>
            </a:r>
          </a:p>
          <a:p>
            <a:pPr>
              <a:buFontTx/>
              <a:buChar char="-"/>
            </a:pPr>
            <a:r>
              <a:rPr lang="sr-Latn-CS" dirty="0"/>
              <a:t>Pogodniji postupak za teško topljive materijale (leg.Ti) od MIG/TIG</a:t>
            </a:r>
          </a:p>
          <a:p>
            <a:pPr>
              <a:buFontTx/>
              <a:buChar char="-"/>
            </a:pPr>
            <a:r>
              <a:rPr lang="sr-Latn-CS" dirty="0"/>
              <a:t>Uzana zona uticaja toplote</a:t>
            </a:r>
          </a:p>
          <a:p>
            <a:pPr>
              <a:buFontTx/>
              <a:buChar char="-"/>
            </a:pPr>
            <a:r>
              <a:rPr lang="sr-Latn-CS" dirty="0"/>
              <a:t>Alternativa laserskom zav.ili zav.elektronskim snopom, pri čemu je moguća manje precizna obrada osnovnog materijala</a:t>
            </a:r>
          </a:p>
          <a:p>
            <a:pPr>
              <a:buFontTx/>
              <a:buChar char="-"/>
            </a:pPr>
            <a:r>
              <a:rPr lang="sr-Latn-CS" dirty="0"/>
              <a:t>Pogodnost za rezanje</a:t>
            </a:r>
          </a:p>
          <a:p>
            <a:pPr>
              <a:buFontTx/>
              <a:buChar char="-"/>
            </a:pPr>
            <a:endParaRPr lang="sr-Latn-CS" dirty="0"/>
          </a:p>
          <a:p>
            <a:r>
              <a:rPr lang="sr-Latn-CS" u="sng" dirty="0"/>
              <a:t>Nedostaci:</a:t>
            </a:r>
          </a:p>
          <a:p>
            <a:pPr>
              <a:buFontTx/>
              <a:buChar char="-"/>
            </a:pPr>
            <a:r>
              <a:rPr lang="sr-Latn-CS" dirty="0"/>
              <a:t>Visoka cena uređaja</a:t>
            </a:r>
          </a:p>
          <a:p>
            <a:pPr>
              <a:buFontTx/>
              <a:buChar char="-"/>
            </a:pPr>
            <a:r>
              <a:rPr lang="sr-Latn-CS" dirty="0"/>
              <a:t>Velika potrošnja relativno skupog gasa (Ar)</a:t>
            </a:r>
          </a:p>
          <a:p>
            <a:pPr>
              <a:buFontTx/>
              <a:buChar char="-"/>
            </a:pPr>
            <a:r>
              <a:rPr lang="sr-Latn-CS" dirty="0"/>
              <a:t>Potrebna preciznija obrada osnovnog materijala nego kod TIG</a:t>
            </a:r>
          </a:p>
        </p:txBody>
      </p:sp>
    </p:spTree>
    <p:extLst>
      <p:ext uri="{BB962C8B-B14F-4D97-AF65-F5344CB8AC3E}">
        <p14:creationId xmlns:p14="http://schemas.microsoft.com/office/powerpoint/2010/main" val="152206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Električno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elektrogasno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pod </a:t>
            </a:r>
            <a:r>
              <a:rPr lang="en-US" dirty="0" err="1"/>
              <a:t>troskom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err="1"/>
              <a:t>Zavarivanje</a:t>
            </a:r>
            <a:r>
              <a:rPr lang="en-US" sz="2400" dirty="0"/>
              <a:t> </a:t>
            </a:r>
            <a:r>
              <a:rPr lang="en-US" sz="2400" dirty="0" err="1"/>
              <a:t>masivnih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 u </a:t>
            </a:r>
            <a:r>
              <a:rPr lang="en-US" sz="2400" dirty="0" err="1"/>
              <a:t>vertikalnom</a:t>
            </a:r>
            <a:r>
              <a:rPr lang="en-US" sz="2400" dirty="0"/>
              <a:t> </a:t>
            </a:r>
            <a:r>
              <a:rPr lang="en-US" sz="2400" dirty="0" err="1"/>
              <a:t>položaju</a:t>
            </a:r>
            <a:r>
              <a:rPr lang="en-US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55" t="19792" r="12738" b="4167"/>
          <a:stretch>
            <a:fillRect/>
          </a:stretch>
        </p:blipFill>
        <p:spPr bwMode="auto">
          <a:xfrm>
            <a:off x="1371600" y="3086744"/>
            <a:ext cx="6096000" cy="37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9050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/>
              <a:t>Električno</a:t>
            </a:r>
            <a:r>
              <a:rPr lang="en-US" sz="2000" i="1" u="sng" dirty="0"/>
              <a:t> </a:t>
            </a:r>
            <a:r>
              <a:rPr lang="en-US" sz="2000" i="1" u="sng" dirty="0" err="1"/>
              <a:t>zavarivanje</a:t>
            </a:r>
            <a:r>
              <a:rPr lang="en-US" sz="2000" i="1" u="sng" dirty="0"/>
              <a:t> pod </a:t>
            </a:r>
            <a:r>
              <a:rPr lang="en-US" sz="2000" i="1" u="sng" dirty="0" err="1"/>
              <a:t>troskom</a:t>
            </a:r>
            <a:r>
              <a:rPr lang="en-US" sz="2000" i="1" dirty="0"/>
              <a:t>: </a:t>
            </a:r>
            <a:r>
              <a:rPr lang="en-US" sz="2000" i="1" dirty="0" err="1"/>
              <a:t>elektrodna</a:t>
            </a:r>
            <a:r>
              <a:rPr lang="en-US" sz="2000" i="1" dirty="0"/>
              <a:t> </a:t>
            </a:r>
            <a:r>
              <a:rPr lang="en-US" sz="2000" i="1" dirty="0" err="1"/>
              <a:t>žica</a:t>
            </a:r>
            <a:r>
              <a:rPr lang="en-US" sz="2000" i="1" dirty="0"/>
              <a:t> se </a:t>
            </a:r>
            <a:r>
              <a:rPr lang="en-US" sz="2000" i="1" dirty="0" err="1"/>
              <a:t>dodaje</a:t>
            </a:r>
            <a:r>
              <a:rPr lang="en-US" sz="2000" i="1" dirty="0"/>
              <a:t> </a:t>
            </a:r>
            <a:r>
              <a:rPr lang="en-US" sz="2000" i="1" dirty="0" err="1"/>
              <a:t>kroz</a:t>
            </a:r>
            <a:r>
              <a:rPr lang="en-US" sz="2000" i="1" dirty="0"/>
              <a:t> </a:t>
            </a:r>
            <a:r>
              <a:rPr lang="en-US" sz="2000" i="1" dirty="0" err="1"/>
              <a:t>trosku</a:t>
            </a:r>
            <a:r>
              <a:rPr lang="en-US" sz="2000" i="1" dirty="0"/>
              <a:t> (</a:t>
            </a:r>
            <a:r>
              <a:rPr lang="en-US" sz="2000" i="1" dirty="0" err="1"/>
              <a:t>dobijenu</a:t>
            </a:r>
            <a:r>
              <a:rPr lang="en-US" sz="2000" i="1" dirty="0"/>
              <a:t> </a:t>
            </a:r>
            <a:r>
              <a:rPr lang="en-US" sz="2000" i="1" dirty="0" err="1"/>
              <a:t>od</a:t>
            </a:r>
            <a:r>
              <a:rPr lang="en-US" sz="2000" i="1" dirty="0"/>
              <a:t> </a:t>
            </a:r>
            <a:r>
              <a:rPr lang="en-US" sz="2000" i="1" dirty="0" err="1"/>
              <a:t>praha</a:t>
            </a:r>
            <a:r>
              <a:rPr lang="en-US" sz="2000" i="1" dirty="0"/>
              <a:t>)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popunjava</a:t>
            </a:r>
            <a:r>
              <a:rPr lang="en-US" sz="2000" i="1" dirty="0"/>
              <a:t> se </a:t>
            </a:r>
            <a:r>
              <a:rPr lang="en-US" sz="2000" i="1" dirty="0" err="1"/>
              <a:t>razmak</a:t>
            </a:r>
            <a:r>
              <a:rPr lang="en-US" sz="2000" i="1" dirty="0"/>
              <a:t> </a:t>
            </a:r>
            <a:r>
              <a:rPr lang="en-US" sz="2000" i="1" dirty="0" err="1"/>
              <a:t>između</a:t>
            </a:r>
            <a:r>
              <a:rPr lang="en-US" sz="2000" i="1" dirty="0"/>
              <a:t> </a:t>
            </a:r>
            <a:r>
              <a:rPr lang="en-US" sz="2000" i="1" dirty="0" err="1"/>
              <a:t>elemenata</a:t>
            </a:r>
            <a:r>
              <a:rPr lang="en-US" sz="2000" i="1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u="sng" dirty="0" err="1"/>
              <a:t>Elektrogasno</a:t>
            </a:r>
            <a:r>
              <a:rPr lang="en-US" sz="2000" i="1" u="sng" dirty="0"/>
              <a:t> </a:t>
            </a:r>
            <a:r>
              <a:rPr lang="en-US" sz="2000" i="1" u="sng" dirty="0" err="1"/>
              <a:t>zavarivanje</a:t>
            </a:r>
            <a:r>
              <a:rPr lang="en-US" sz="2000" i="1" u="sng" dirty="0"/>
              <a:t> pod </a:t>
            </a:r>
            <a:r>
              <a:rPr lang="en-US" sz="2000" i="1" u="sng" dirty="0" err="1"/>
              <a:t>troskom</a:t>
            </a:r>
            <a:r>
              <a:rPr lang="en-US" sz="2000" i="1" dirty="0"/>
              <a:t>: </a:t>
            </a:r>
            <a:r>
              <a:rPr lang="en-US" sz="2000" i="1" dirty="0" err="1"/>
              <a:t>dodaje</a:t>
            </a:r>
            <a:r>
              <a:rPr lang="en-US" sz="2000" i="1" dirty="0"/>
              <a:t> se </a:t>
            </a:r>
            <a:r>
              <a:rPr lang="en-US" sz="2000" i="1" dirty="0" err="1"/>
              <a:t>punjena</a:t>
            </a:r>
            <a:r>
              <a:rPr lang="en-US" sz="2000" i="1" dirty="0"/>
              <a:t> </a:t>
            </a:r>
            <a:r>
              <a:rPr lang="en-US" sz="2000" i="1" dirty="0" err="1"/>
              <a:t>žica</a:t>
            </a:r>
            <a:r>
              <a:rPr lang="en-US" sz="2000" i="1" dirty="0"/>
              <a:t> (</a:t>
            </a:r>
            <a:r>
              <a:rPr lang="en-US" sz="2000" i="1" dirty="0" err="1"/>
              <a:t>proizvodnost</a:t>
            </a:r>
            <a:r>
              <a:rPr lang="en-US" sz="2000" i="1" dirty="0"/>
              <a:t>, </a:t>
            </a:r>
            <a:r>
              <a:rPr lang="en-US" sz="2000" i="1" dirty="0" err="1"/>
              <a:t>dodatna</a:t>
            </a:r>
            <a:r>
              <a:rPr lang="en-US" sz="2000" i="1" dirty="0"/>
              <a:t> </a:t>
            </a:r>
            <a:r>
              <a:rPr lang="en-US" sz="2000" i="1" dirty="0" err="1"/>
              <a:t>zaštita</a:t>
            </a:r>
            <a:r>
              <a:rPr lang="en-US" sz="2000" i="1" dirty="0"/>
              <a:t>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troskom</a:t>
            </a:r>
            <a:r>
              <a:rPr lang="en-US" sz="2000" i="1" dirty="0"/>
              <a:t>), </a:t>
            </a:r>
            <a:r>
              <a:rPr lang="en-US" sz="2000" i="1" dirty="0" err="1"/>
              <a:t>zaštita</a:t>
            </a:r>
            <a:r>
              <a:rPr lang="en-US" sz="2000" i="1" dirty="0"/>
              <a:t> se </a:t>
            </a:r>
            <a:r>
              <a:rPr lang="en-US" sz="2000" i="1" dirty="0" err="1"/>
              <a:t>dobija</a:t>
            </a:r>
            <a:r>
              <a:rPr lang="en-US" sz="2000" i="1" dirty="0"/>
              <a:t> </a:t>
            </a:r>
            <a:r>
              <a:rPr lang="en-US" sz="2000" i="1" dirty="0" err="1"/>
              <a:t>gasovima</a:t>
            </a:r>
            <a:r>
              <a:rPr lang="en-US" sz="2000" i="1" dirty="0"/>
              <a:t> (CO</a:t>
            </a:r>
            <a:r>
              <a:rPr lang="en-US" sz="2000" i="1" baseline="-25000" dirty="0"/>
              <a:t>2 </a:t>
            </a:r>
            <a:r>
              <a:rPr lang="en-US" sz="2000" i="1" dirty="0" err="1"/>
              <a:t>ili</a:t>
            </a:r>
            <a:r>
              <a:rPr lang="en-US" sz="2000" i="1" dirty="0"/>
              <a:t> </a:t>
            </a:r>
            <a:r>
              <a:rPr lang="en-US" sz="2000" i="1" dirty="0" err="1"/>
              <a:t>smeša</a:t>
            </a:r>
            <a:r>
              <a:rPr lang="en-US" sz="2000" i="1" dirty="0"/>
              <a:t> </a:t>
            </a:r>
            <a:r>
              <a:rPr lang="en-US" sz="2000" i="1" dirty="0" err="1"/>
              <a:t>Ar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CO</a:t>
            </a:r>
            <a:r>
              <a:rPr lang="en-US" sz="2000" i="1" baseline="-25000" dirty="0"/>
              <a:t>2</a:t>
            </a:r>
            <a:r>
              <a:rPr lang="en-US" sz="2000" i="1" dirty="0"/>
              <a:t>):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1258</Words>
  <Application>Microsoft Office PowerPoint</Application>
  <PresentationFormat>On-screen Show (4:3)</PresentationFormat>
  <Paragraphs>215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Ostali postupci zavarivanja</vt:lpstr>
      <vt:lpstr>PowerPoint Presentation</vt:lpstr>
      <vt:lpstr>Zavarivanje elektronskim snopom</vt:lpstr>
      <vt:lpstr>PowerPoint Presentation</vt:lpstr>
      <vt:lpstr>Zavarivanje laserom</vt:lpstr>
      <vt:lpstr>PowerPoint Presentation</vt:lpstr>
      <vt:lpstr>Plazma zavarivanje</vt:lpstr>
      <vt:lpstr>PowerPoint Presentation</vt:lpstr>
      <vt:lpstr>Električno i elektrogasno zavarivanje pod troskom</vt:lpstr>
      <vt:lpstr>PowerPoint Presentation</vt:lpstr>
      <vt:lpstr>Aluminotermitsko zavarivanje</vt:lpstr>
      <vt:lpstr>Magnetno el.lučno zavarivanje rotirajućim lukom</vt:lpstr>
      <vt:lpstr>Zavarivanje trenjem</vt:lpstr>
      <vt:lpstr>Konvencionalno zavarivanje trenjem</vt:lpstr>
      <vt:lpstr>PowerPoint Presentation</vt:lpstr>
      <vt:lpstr>Zavarivanje trenjem sa mešanjem</vt:lpstr>
      <vt:lpstr>PowerPoint Presentation</vt:lpstr>
      <vt:lpstr> Mikrostruktura zavarenog spoja:</vt:lpstr>
      <vt:lpstr>PowerPoint Presentation</vt:lpstr>
      <vt:lpstr>PowerPoint Presentation</vt:lpstr>
      <vt:lpstr>Zavarivanje električnom indukcijom</vt:lpstr>
      <vt:lpstr>Zavarivanje ultrazvukom</vt:lpstr>
      <vt:lpstr>Zavarivanje eksplozijom</vt:lpstr>
      <vt:lpstr>PowerPoint Presentation</vt:lpstr>
      <vt:lpstr>Zavarivanje difuzijom</vt:lpstr>
      <vt:lpstr>PowerPoint Presentation</vt:lpstr>
      <vt:lpstr>Kovačko zavarivanje</vt:lpstr>
      <vt:lpstr>Hladno zavarivanje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44</cp:revision>
  <dcterms:created xsi:type="dcterms:W3CDTF">2014-04-10T10:47:10Z</dcterms:created>
  <dcterms:modified xsi:type="dcterms:W3CDTF">2016-05-13T13:18:15Z</dcterms:modified>
</cp:coreProperties>
</file>